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6" r:id="rId5"/>
    <p:sldId id="257" r:id="rId6"/>
    <p:sldId id="267" r:id="rId7"/>
    <p:sldId id="268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69" r:id="rId20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613CF4-9AE1-4FAF-B79D-7A589321A7ED}">
          <p14:sldIdLst>
            <p14:sldId id="266"/>
            <p14:sldId id="257"/>
          </p14:sldIdLst>
        </p14:section>
        <p14:section name="01. Интродукция" id="{7419725E-7F7E-41D2-B93A-A3EB56EAED60}">
          <p14:sldIdLst>
            <p14:sldId id="267"/>
          </p14:sldIdLst>
        </p14:section>
        <p14:section name="02. Алгоритми" id="{8A7A44F0-CEC9-49E2-ACD9-CD03942FC810}">
          <p14:sldIdLst>
            <p14:sldId id="268"/>
            <p14:sldId id="270"/>
            <p14:sldId id="271"/>
            <p14:sldId id="272"/>
            <p14:sldId id="273"/>
          </p14:sldIdLst>
        </p14:section>
        <p14:section name="03. Преглед на резултатите след изпълнение на алгоритмите" id="{974BB815-62A9-4F4C-9118-BBA825185BD9}">
          <p14:sldIdLst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04. Заключение" id="{371A2B0B-161C-4C82-A4C7-FCAA65007ECC}">
          <p14:sldIdLst>
            <p14:sldId id="280"/>
          </p14:sldIdLst>
        </p14:section>
        <p14:section name="Последен слайд" id="{6CEC1CAD-3FBE-417D-8DCE-CE3D8600DF3F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bg-BG" noProof="1"/>
            <a:t>Интродукция</a:t>
          </a:r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bg-BG" noProof="1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bg-BG" noProof="1"/>
        </a:p>
      </dgm:t>
    </dgm:pt>
    <dgm:pt modelId="{1777E161-D0DE-4D31-91FE-E2AD8AAC6AA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bg-BG" noProof="1"/>
            <a:t>Преглед на резултатите след изчисленията</a:t>
          </a:r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bg-BG" noProof="1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bg-BG" noProof="1"/>
        </a:p>
      </dgm:t>
    </dgm:pt>
    <dgm:pt modelId="{A0E3938A-38FD-4C6B-BC76-DCF294EE93D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bg-BG" noProof="1"/>
            <a:t>Заключение</a:t>
          </a:r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bg-BG" noProof="1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bg-BG" noProof="1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bg-BG" sz="1900" kern="1200" noProof="1"/>
            <a:t>Интродукция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bg-BG" sz="1900" kern="1200" noProof="1"/>
            <a:t>Преглед на резултатите след изчисленията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bg-BG" sz="1900" kern="1200" noProof="1"/>
            <a:t>Заключение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Списък с етикети на листа с икони"/>
  <dgm:desc val="Използва се, за да покаже непоследователни или групирани фрагменти информация, придружени от съответни визуализации. Работи най-добре с икони или малки картини с кратки текстови надпис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8D6D98-C68D-4210-81F7-7330D3F1256F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bg-BG" noProof="1" smtClean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AE54C9-809A-40D8-94C3-383139F879FC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1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bg-BG" noProof="1" dirty="0" smtClean="0"/>
              <a:t>‹#›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bg-BG" noProof="1" smtClean="0"/>
              <a:t>1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bg-BG" noProof="1" smtClean="0"/>
              <a:t>2</a:t>
            </a:fld>
            <a:endParaRPr lang="bg-BG" noProof="1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1"/>
              <a:t>Click to edit Master subtitle style</a:t>
            </a:r>
            <a:endParaRPr lang="bg-BG" noProof="1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28F8BBA6-36E3-45BA-8A91-CD7913A04736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1" dirty="0" smtClean="0"/>
              <a:pPr rtl="0"/>
              <a:t>‹#›</a:t>
            </a:fld>
            <a:endParaRPr lang="bg-BG" noProof="1"/>
          </a:p>
        </p:txBody>
      </p:sp>
      <p:grpSp>
        <p:nvGrpSpPr>
          <p:cNvPr id="7" name="Гру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Свободна линия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Свободна линия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4D4A01-D4EF-4F5A-A840-4478F13FC642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323A18-D939-4705-AA5A-1CE76381754B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DBEC28-9B9D-4186-AB5E-59CB98F97FC4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029795F-12E9-4F2A-9850-FB1EE199A713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1" dirty="0" smtClean="0"/>
              <a:pPr rtl="0"/>
              <a:t>‹#›</a:t>
            </a:fld>
            <a:endParaRPr lang="bg-BG" noProof="1"/>
          </a:p>
        </p:txBody>
      </p:sp>
      <p:sp>
        <p:nvSpPr>
          <p:cNvPr id="7" name="Свободна линия 6" title="Маркер за изрязване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68FBE7-DFDF-47C4-9105-1E4EF6261E19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1AB25F-60C5-426F-BC40-73F924D03291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D8B468-6185-41CA-A1AB-9A36C5E729C9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9566B8-5CF4-4E70-834D-73863F7093E4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1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bg-BG" noProof="1" dirty="0" smtClean="0"/>
              <a:t>‹#›</a:t>
            </a:fld>
            <a:endParaRPr lang="bg-BG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 title="Фигура за фон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572425A-E237-49C6-8207-B3C0698A851A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1" dirty="0" smtClean="0"/>
              <a:pPr rtl="0"/>
              <a:t>‹#›</a:t>
            </a:fld>
            <a:endParaRPr lang="bg-BG" noProof="1"/>
          </a:p>
        </p:txBody>
      </p:sp>
      <p:sp>
        <p:nvSpPr>
          <p:cNvPr id="9" name="Правоъгълник 8" title="Разделителна лента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Правоъгълник 9" title="Фигура за фон">
            <a:extLst>
              <a:ext uri="{FF2B5EF4-FFF2-40B4-BE49-F238E27FC236}">
                <a16:creationId xmlns:a16="http://schemas.microsoft.com/office/drawing/2014/main" id="{795DB381-D5C5-4E8B-8370-1214D11ADCBF}"/>
              </a:ext>
            </a:extLst>
          </p:cNvPr>
          <p:cNvSpPr/>
          <p:nvPr userDrawn="1"/>
        </p:nvSpPr>
        <p:spPr>
          <a:xfrm>
            <a:off x="-15903" y="-23478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 title="Фигура за фон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1"/>
              <a:t>Click icon to add picture</a:t>
            </a:r>
            <a:endParaRPr lang="bg-BG" noProof="1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A72CF43-AD2A-4F7C-8177-2D1029B73231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bg-BG" noProof="1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1" dirty="0" smtClean="0"/>
              <a:pPr rtl="0"/>
              <a:t>‹#›</a:t>
            </a:fld>
            <a:endParaRPr lang="bg-BG" noProof="1"/>
          </a:p>
        </p:txBody>
      </p:sp>
      <p:sp>
        <p:nvSpPr>
          <p:cNvPr id="9" name="Правоъгълник 8" title="Разделителна лента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bg-BG" noProof="1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1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1"/>
              <a:t>Второ ниво</a:t>
            </a:r>
          </a:p>
          <a:p>
            <a:pPr lvl="2" rtl="0"/>
            <a:r>
              <a:rPr lang="bg-BG" noProof="1"/>
              <a:t>Трето ниво</a:t>
            </a:r>
          </a:p>
          <a:p>
            <a:pPr lvl="3" rtl="0"/>
            <a:r>
              <a:rPr lang="bg-BG" noProof="1"/>
              <a:t>Четвърто ниво</a:t>
            </a:r>
          </a:p>
          <a:p>
            <a:pPr lvl="4" rtl="0"/>
            <a:r>
              <a:rPr lang="bg-BG" noProof="1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59AB9D1C-5B21-419E-A740-6E2FD7ADF84C}" type="datetime1">
              <a:rPr lang="bg-BG" noProof="1" smtClean="0"/>
              <a:t>12.10.2023 г.</a:t>
            </a:fld>
            <a:endParaRPr lang="bg-BG" noProof="1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bg-BG" noProof="1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bg-BG" noProof="1" dirty="0" smtClean="0"/>
              <a:pPr rtl="0"/>
              <a:t>‹#›</a:t>
            </a:fld>
            <a:endParaRPr lang="bg-BG" noProof="1"/>
          </a:p>
        </p:txBody>
      </p:sp>
      <p:sp>
        <p:nvSpPr>
          <p:cNvPr id="9" name="Правоъгълник 8" title="Странична лента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mariyan.apostolov89@gmail.com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MApostolov-TU-Sofia/MDGP-projects/tree/main/Project_I" TargetMode="External"/><Relationship Id="rId4" Type="http://schemas.openxmlformats.org/officeDocument/2006/relationships/hyperlink" Target="mailto:marapostolov@tu-sofia.b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авоъгъл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noProof="1"/>
          </a:p>
        </p:txBody>
      </p:sp>
      <p:pic>
        <p:nvPicPr>
          <p:cNvPr id="23" name="Картина 22" descr="много близък план на графика на линейна диаграма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Свободна 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bg-BG"/>
          </a:p>
        </p:txBody>
      </p:sp>
      <p:sp>
        <p:nvSpPr>
          <p:cNvPr id="50" name="Правоъгъл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noProof="1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6057" y="2061513"/>
            <a:ext cx="5268177" cy="1086237"/>
          </a:xfrm>
        </p:spPr>
        <p:txBody>
          <a:bodyPr rtlCol="0">
            <a:normAutofit fontScale="90000"/>
          </a:bodyPr>
          <a:lstStyle/>
          <a:p>
            <a:pPr algn="l"/>
            <a:r>
              <a:rPr lang="ru-RU" sz="3600" noProof="1">
                <a:solidFill>
                  <a:srgbClr val="FFFFFF"/>
                </a:solidFill>
              </a:rPr>
              <a:t>МДГП</a:t>
            </a:r>
            <a:br>
              <a:rPr lang="ru-RU" sz="3600" noProof="1">
                <a:solidFill>
                  <a:srgbClr val="FFFFFF"/>
                </a:solidFill>
              </a:rPr>
            </a:br>
            <a:r>
              <a:rPr lang="ru-RU" sz="3600" noProof="1">
                <a:solidFill>
                  <a:srgbClr val="FFFFFF"/>
                </a:solidFill>
              </a:rPr>
              <a:t>Курсов проект</a:t>
            </a:r>
            <a:br>
              <a:rPr lang="ru-RU" sz="3600" noProof="1">
                <a:solidFill>
                  <a:srgbClr val="FFFFFF"/>
                </a:solidFill>
              </a:rPr>
            </a:br>
            <a:r>
              <a:rPr lang="ru-RU" sz="3600" noProof="1">
                <a:solidFill>
                  <a:srgbClr val="FFFFFF"/>
                </a:solidFill>
              </a:rPr>
              <a:t>(част I)</a:t>
            </a:r>
            <a:endParaRPr lang="bg-BG" sz="3600" noProof="1">
              <a:solidFill>
                <a:srgbClr val="FFFFFF"/>
              </a:solidFill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885" y="4320119"/>
            <a:ext cx="5268177" cy="1783534"/>
          </a:xfrm>
        </p:spPr>
        <p:txBody>
          <a:bodyPr rtlCol="0">
            <a:normAutofit fontScale="85000" lnSpcReduction="20000"/>
          </a:bodyPr>
          <a:lstStyle/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Проект 0</a:t>
            </a:r>
            <a:r>
              <a:rPr lang="en-US" sz="1800" noProof="1">
                <a:solidFill>
                  <a:srgbClr val="FFFFFF"/>
                </a:solidFill>
              </a:rPr>
              <a:t>1 – </a:t>
            </a:r>
            <a:r>
              <a:rPr lang="bg-BG" sz="1800" noProof="1">
                <a:solidFill>
                  <a:srgbClr val="FFFFFF"/>
                </a:solidFill>
              </a:rPr>
              <a:t>Презентация върху научна публикация</a:t>
            </a:r>
            <a:endParaRPr lang="en-US" sz="1800" noProof="1">
              <a:solidFill>
                <a:srgbClr val="FFFFFF"/>
              </a:solidFill>
            </a:endParaRPr>
          </a:p>
          <a:p>
            <a:pPr algn="l" rtl="0">
              <a:spcAft>
                <a:spcPts val="600"/>
              </a:spcAft>
            </a:pPr>
            <a:r>
              <a:rPr lang="en-US" sz="1800" u="sng" noProof="1">
                <a:solidFill>
                  <a:srgbClr val="FFFFFF"/>
                </a:solidFill>
              </a:rPr>
              <a:t>Computational comparison of several greedy algorithms for the</a:t>
            </a:r>
          </a:p>
          <a:p>
            <a:pPr algn="l" rtl="0">
              <a:spcAft>
                <a:spcPts val="600"/>
              </a:spcAft>
            </a:pPr>
            <a:r>
              <a:rPr lang="en-US" sz="1800" u="sng" noProof="1">
                <a:solidFill>
                  <a:srgbClr val="FFFFFF"/>
                </a:solidFill>
              </a:rPr>
              <a:t>minimum cost perfect matching problem on large graphs</a:t>
            </a:r>
          </a:p>
          <a:p>
            <a:pPr algn="l" rtl="0">
              <a:spcAft>
                <a:spcPts val="600"/>
              </a:spcAft>
            </a:pPr>
            <a:endParaRPr lang="ru-RU" sz="1800" noProof="1">
              <a:solidFill>
                <a:srgbClr val="FFFFFF"/>
              </a:solidFill>
            </a:endParaRPr>
          </a:p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Мариян Апостолов</a:t>
            </a:r>
          </a:p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ФН 791322015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Преглед на </a:t>
            </a:r>
            <a:r>
              <a:rPr lang="ru-RU" dirty="0" err="1"/>
              <a:t>резултатите</a:t>
            </a:r>
            <a:r>
              <a:rPr lang="ru-RU" dirty="0"/>
              <a:t> след </a:t>
            </a:r>
            <a:r>
              <a:rPr lang="ru-RU" dirty="0" err="1"/>
              <a:t>изпълнение</a:t>
            </a:r>
            <a:r>
              <a:rPr lang="ru-RU" dirty="0"/>
              <a:t> на </a:t>
            </a:r>
            <a:r>
              <a:rPr lang="ru-RU" dirty="0" err="1"/>
              <a:t>алгоритмите</a:t>
            </a:r>
            <a:endParaRPr lang="bg-B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681599-1773-824A-DD52-54AD222DE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919" y="2286000"/>
            <a:ext cx="5262562" cy="3581400"/>
          </a:xfrm>
        </p:spPr>
      </p:pic>
    </p:spTree>
    <p:extLst>
      <p:ext uri="{BB962C8B-B14F-4D97-AF65-F5344CB8AC3E}">
        <p14:creationId xmlns:p14="http://schemas.microsoft.com/office/powerpoint/2010/main" val="396775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Преглед на </a:t>
            </a:r>
            <a:r>
              <a:rPr lang="ru-RU" dirty="0" err="1"/>
              <a:t>резултатите</a:t>
            </a:r>
            <a:r>
              <a:rPr lang="ru-RU" dirty="0"/>
              <a:t> след </a:t>
            </a:r>
            <a:r>
              <a:rPr lang="ru-RU" dirty="0" err="1"/>
              <a:t>изпълнение</a:t>
            </a:r>
            <a:r>
              <a:rPr lang="ru-RU" dirty="0"/>
              <a:t> на </a:t>
            </a:r>
            <a:r>
              <a:rPr lang="ru-RU" dirty="0" err="1"/>
              <a:t>алгоритмите</a:t>
            </a:r>
            <a:endParaRPr lang="bg-B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F3AFD-BA03-BA29-F275-C8AEE11D6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915" y="2171700"/>
            <a:ext cx="5574169" cy="4292206"/>
          </a:xfrm>
        </p:spPr>
      </p:pic>
    </p:spTree>
    <p:extLst>
      <p:ext uri="{BB962C8B-B14F-4D97-AF65-F5344CB8AC3E}">
        <p14:creationId xmlns:p14="http://schemas.microsoft.com/office/powerpoint/2010/main" val="83150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Преглед на </a:t>
            </a:r>
            <a:r>
              <a:rPr lang="ru-RU" dirty="0" err="1"/>
              <a:t>резултатите</a:t>
            </a:r>
            <a:r>
              <a:rPr lang="ru-RU" dirty="0"/>
              <a:t> след </a:t>
            </a:r>
            <a:r>
              <a:rPr lang="ru-RU" dirty="0" err="1"/>
              <a:t>изпълнение</a:t>
            </a:r>
            <a:r>
              <a:rPr lang="ru-RU" dirty="0"/>
              <a:t> на </a:t>
            </a:r>
            <a:r>
              <a:rPr lang="ru-RU" dirty="0" err="1"/>
              <a:t>алгоритмите</a:t>
            </a:r>
            <a:endParaRPr lang="bg-B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0EAC2A-8622-047B-54EB-0B29736B5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1485" y="2385867"/>
            <a:ext cx="5401429" cy="208626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CE288-65FB-2038-67CD-76B2F02D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485" y="4472133"/>
            <a:ext cx="5401429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2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Преглед на </a:t>
            </a:r>
            <a:r>
              <a:rPr lang="ru-RU" dirty="0" err="1"/>
              <a:t>резултатите</a:t>
            </a:r>
            <a:r>
              <a:rPr lang="ru-RU" dirty="0"/>
              <a:t> след </a:t>
            </a:r>
            <a:r>
              <a:rPr lang="ru-RU" dirty="0" err="1"/>
              <a:t>изпълнение</a:t>
            </a:r>
            <a:r>
              <a:rPr lang="ru-RU" dirty="0"/>
              <a:t> на </a:t>
            </a:r>
            <a:r>
              <a:rPr lang="ru-RU" dirty="0" err="1"/>
              <a:t>алгоритмите</a:t>
            </a:r>
            <a:endParaRPr lang="bg-B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1DE7F7-4F52-83C9-0815-BBAA907F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04" y="2847803"/>
            <a:ext cx="9259592" cy="2457793"/>
          </a:xfrm>
        </p:spPr>
      </p:pic>
    </p:spTree>
    <p:extLst>
      <p:ext uri="{BB962C8B-B14F-4D97-AF65-F5344CB8AC3E}">
        <p14:creationId xmlns:p14="http://schemas.microsoft.com/office/powerpoint/2010/main" val="277828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Преглед на </a:t>
            </a:r>
            <a:r>
              <a:rPr lang="ru-RU" dirty="0" err="1"/>
              <a:t>резултатите</a:t>
            </a:r>
            <a:r>
              <a:rPr lang="ru-RU" dirty="0"/>
              <a:t> след </a:t>
            </a:r>
            <a:r>
              <a:rPr lang="ru-RU" dirty="0" err="1"/>
              <a:t>изпълнение</a:t>
            </a:r>
            <a:r>
              <a:rPr lang="ru-RU" dirty="0"/>
              <a:t> на </a:t>
            </a:r>
            <a:r>
              <a:rPr lang="ru-RU" dirty="0" err="1"/>
              <a:t>алгоритмите</a:t>
            </a:r>
            <a:endParaRPr lang="bg-B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0E1745-8FD8-9CA9-E524-D17AD4D2A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8970" y="2286000"/>
            <a:ext cx="5566459" cy="3581400"/>
          </a:xfrm>
        </p:spPr>
      </p:pic>
    </p:spTree>
    <p:extLst>
      <p:ext uri="{BB962C8B-B14F-4D97-AF65-F5344CB8AC3E}">
        <p14:creationId xmlns:p14="http://schemas.microsoft.com/office/powerpoint/2010/main" val="3181525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bg-B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C66A8-A016-0DBC-4B4B-6F501056E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 err="1"/>
              <a:t>Сравнихме</a:t>
            </a:r>
            <a:r>
              <a:rPr lang="ru-RU" dirty="0"/>
              <a:t> </a:t>
            </a:r>
            <a:r>
              <a:rPr lang="ru-RU" dirty="0" err="1"/>
              <a:t>няколко</a:t>
            </a:r>
            <a:r>
              <a:rPr lang="ru-RU" dirty="0"/>
              <a:t> </a:t>
            </a:r>
            <a:r>
              <a:rPr lang="ru-RU" dirty="0" err="1"/>
              <a:t>алгоритъма</a:t>
            </a:r>
            <a:r>
              <a:rPr lang="ru-RU" dirty="0"/>
              <a:t> за </a:t>
            </a:r>
            <a:r>
              <a:rPr lang="ru-RU" dirty="0" err="1"/>
              <a:t>разрешаване</a:t>
            </a:r>
            <a:r>
              <a:rPr lang="ru-RU" dirty="0"/>
              <a:t> на </a:t>
            </a:r>
            <a:r>
              <a:rPr lang="ru-RU" dirty="0" err="1"/>
              <a:t>времето</a:t>
            </a:r>
            <a:r>
              <a:rPr lang="ru-RU" dirty="0"/>
              <a:t> за </a:t>
            </a:r>
            <a:r>
              <a:rPr lang="ru-RU" dirty="0" err="1"/>
              <a:t>изпълнение</a:t>
            </a:r>
            <a:r>
              <a:rPr lang="ru-RU" dirty="0"/>
              <a:t> за </a:t>
            </a:r>
            <a:r>
              <a:rPr lang="ru-RU" dirty="0" err="1"/>
              <a:t>намиране</a:t>
            </a:r>
            <a:r>
              <a:rPr lang="ru-RU" dirty="0"/>
              <a:t> на </a:t>
            </a:r>
            <a:r>
              <a:rPr lang="ru-RU" dirty="0" err="1"/>
              <a:t>съвпадения</a:t>
            </a:r>
            <a:r>
              <a:rPr lang="ru-RU" dirty="0"/>
              <a:t> между </a:t>
            </a:r>
            <a:r>
              <a:rPr lang="ru-RU" dirty="0" err="1"/>
              <a:t>големи</a:t>
            </a:r>
            <a:r>
              <a:rPr lang="ru-RU" dirty="0"/>
              <a:t> графи</a:t>
            </a:r>
          </a:p>
          <a:p>
            <a:pPr algn="just"/>
            <a:r>
              <a:rPr lang="ru-RU" dirty="0"/>
              <a:t>За графи, </a:t>
            </a:r>
            <a:r>
              <a:rPr lang="ru-RU" dirty="0" err="1"/>
              <a:t>включващи</a:t>
            </a:r>
            <a:r>
              <a:rPr lang="ru-RU" dirty="0"/>
              <a:t> </a:t>
            </a:r>
            <a:r>
              <a:rPr lang="ru-RU" dirty="0" err="1"/>
              <a:t>по-малко</a:t>
            </a:r>
            <a:r>
              <a:rPr lang="ru-RU" dirty="0"/>
              <a:t> от 4000 </a:t>
            </a:r>
            <a:r>
              <a:rPr lang="ru-RU" dirty="0" err="1"/>
              <a:t>възли</a:t>
            </a:r>
            <a:r>
              <a:rPr lang="ru-RU" dirty="0"/>
              <a:t> (</a:t>
            </a:r>
            <a:r>
              <a:rPr lang="en-US" dirty="0"/>
              <a:t>node</a:t>
            </a:r>
            <a:r>
              <a:rPr lang="bg-BG" dirty="0"/>
              <a:t>-</a:t>
            </a:r>
            <a:r>
              <a:rPr lang="bg-BG" dirty="0" err="1"/>
              <a:t>ове</a:t>
            </a:r>
            <a:r>
              <a:rPr lang="ru-RU" dirty="0"/>
              <a:t>), </a:t>
            </a:r>
            <a:r>
              <a:rPr lang="ru-RU" dirty="0" err="1"/>
              <a:t>алгоритъмът</a:t>
            </a:r>
            <a:r>
              <a:rPr lang="ru-RU" dirty="0"/>
              <a:t> </a:t>
            </a:r>
            <a:r>
              <a:rPr lang="ru-RU" dirty="0" err="1"/>
              <a:t>Blossom</a:t>
            </a:r>
            <a:r>
              <a:rPr lang="ru-RU" dirty="0"/>
              <a:t> </a:t>
            </a:r>
            <a:r>
              <a:rPr lang="ru-RU" dirty="0" err="1"/>
              <a:t>превъзхожда</a:t>
            </a:r>
            <a:r>
              <a:rPr lang="ru-RU" dirty="0"/>
              <a:t> CPLEX по отношение на </a:t>
            </a:r>
            <a:r>
              <a:rPr lang="ru-RU" dirty="0" err="1"/>
              <a:t>времето</a:t>
            </a:r>
            <a:r>
              <a:rPr lang="ru-RU" dirty="0"/>
              <a:t> за </a:t>
            </a:r>
            <a:r>
              <a:rPr lang="ru-RU" dirty="0" err="1"/>
              <a:t>изчисление</a:t>
            </a:r>
            <a:r>
              <a:rPr lang="ru-RU" dirty="0"/>
              <a:t>. </a:t>
            </a:r>
          </a:p>
          <a:p>
            <a:pPr algn="just"/>
            <a:r>
              <a:rPr lang="ru-RU" dirty="0"/>
              <a:t>За </a:t>
            </a:r>
            <a:r>
              <a:rPr lang="ru-RU" dirty="0" err="1"/>
              <a:t>по-големи</a:t>
            </a:r>
            <a:r>
              <a:rPr lang="ru-RU" dirty="0"/>
              <a:t> графи, </a:t>
            </a:r>
            <a:r>
              <a:rPr lang="ru-RU" dirty="0" err="1"/>
              <a:t>алгоритмите</a:t>
            </a:r>
            <a:r>
              <a:rPr lang="ru-RU" dirty="0"/>
              <a:t> </a:t>
            </a:r>
            <a:r>
              <a:rPr lang="ru-RU" dirty="0" err="1"/>
              <a:t>Sum</a:t>
            </a:r>
            <a:r>
              <a:rPr lang="ru-RU" dirty="0"/>
              <a:t> и </a:t>
            </a:r>
            <a:r>
              <a:rPr lang="ru-RU" dirty="0" err="1"/>
              <a:t>Sum</a:t>
            </a:r>
            <a:r>
              <a:rPr lang="ru-RU" dirty="0"/>
              <a:t>∗ </a:t>
            </a:r>
            <a:r>
              <a:rPr lang="ru-RU" dirty="0" err="1"/>
              <a:t>превъзхождат</a:t>
            </a:r>
            <a:r>
              <a:rPr lang="ru-RU" dirty="0"/>
              <a:t> </a:t>
            </a:r>
            <a:r>
              <a:rPr lang="ru-RU" dirty="0" err="1"/>
              <a:t>другите</a:t>
            </a:r>
            <a:r>
              <a:rPr lang="ru-RU" dirty="0"/>
              <a:t> </a:t>
            </a:r>
            <a:r>
              <a:rPr lang="ru-RU" dirty="0" err="1"/>
              <a:t>алгоритми</a:t>
            </a:r>
            <a:r>
              <a:rPr lang="ru-RU" dirty="0"/>
              <a:t>, </a:t>
            </a:r>
            <a:r>
              <a:rPr lang="ru-RU" dirty="0" err="1"/>
              <a:t>представени</a:t>
            </a:r>
            <a:r>
              <a:rPr lang="ru-RU" dirty="0"/>
              <a:t> в </a:t>
            </a:r>
            <a:r>
              <a:rPr lang="ru-RU" dirty="0" err="1"/>
              <a:t>презентацията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6544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Благодаря</a:t>
            </a:r>
          </a:p>
        </p:txBody>
      </p:sp>
      <p:pic>
        <p:nvPicPr>
          <p:cNvPr id="6" name="Picture Placeholder 5" descr="A close-up of a graph&#10;&#10;Description automatically generated">
            <a:extLst>
              <a:ext uri="{FF2B5EF4-FFF2-40B4-BE49-F238E27FC236}">
                <a16:creationId xmlns:a16="http://schemas.microsoft.com/office/drawing/2014/main" id="{F9E8EC36-9BB3-217B-BAD6-5A80D94810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689" r="22689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DD98F-83F5-DB49-0511-0E493CC8B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ru-RU" sz="2600" dirty="0"/>
              <a:t>Мариян Апостолов</a:t>
            </a:r>
          </a:p>
          <a:p>
            <a:pPr algn="just"/>
            <a:r>
              <a:rPr lang="ru-RU" dirty="0"/>
              <a:t>ФН 791322015</a:t>
            </a:r>
          </a:p>
          <a:p>
            <a:pPr algn="just"/>
            <a:r>
              <a:rPr lang="ru-RU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mariyan.apostolov89@gmail.com</a:t>
            </a:r>
            <a:endParaRPr lang="ru-RU" dirty="0">
              <a:solidFill>
                <a:schemeClr val="tx1"/>
              </a:solidFill>
            </a:endParaRPr>
          </a:p>
          <a:p>
            <a:pPr algn="just"/>
            <a:r>
              <a:rPr lang="ru-RU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marapostolov@tu-sofia.bg</a:t>
            </a:r>
            <a:endParaRPr lang="ru-RU" dirty="0">
              <a:solidFill>
                <a:schemeClr val="tx1"/>
              </a:solidFill>
            </a:endParaRPr>
          </a:p>
          <a:p>
            <a:pPr algn="just"/>
            <a:endParaRPr lang="ru-RU" dirty="0"/>
          </a:p>
          <a:p>
            <a:pPr algn="just"/>
            <a:r>
              <a:rPr lang="ru-RU" dirty="0"/>
              <a:t>Линк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GitHub</a:t>
            </a:r>
            <a:r>
              <a:rPr lang="ru-RU" dirty="0"/>
              <a:t>:</a:t>
            </a:r>
          </a:p>
          <a:p>
            <a:pPr algn="just"/>
            <a:r>
              <a:rPr lang="ru-RU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https://github.com/MApostolov-TU-Sofia/MDGP-projects/tree/main/Project_I</a:t>
            </a:r>
            <a:endParaRPr lang="ru-RU" dirty="0">
              <a:solidFill>
                <a:schemeClr val="tx1"/>
              </a:solidFill>
            </a:endParaRPr>
          </a:p>
          <a:p>
            <a:pPr algn="just"/>
            <a:endParaRPr lang="ru-RU" dirty="0"/>
          </a:p>
          <a:p>
            <a:pPr algn="just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513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pPr algn="just"/>
            <a:r>
              <a:rPr lang="ru-RU" sz="2800" noProof="1"/>
              <a:t>Изчислително сравнение на няколко алгоритъма за</a:t>
            </a:r>
            <a:br>
              <a:rPr lang="ru-RU" sz="2800" noProof="1"/>
            </a:br>
            <a:r>
              <a:rPr lang="ru-RU" sz="2800" noProof="1"/>
              <a:t>минимално време за изпълнение на съвпадения между големи графи</a:t>
            </a:r>
            <a:endParaRPr lang="bg-BG" sz="2800" noProof="1"/>
          </a:p>
        </p:txBody>
      </p:sp>
      <p:graphicFrame>
        <p:nvGraphicFramePr>
          <p:cNvPr id="5" name="Контейнер на съдържание 2" descr="контейнер за графика SmartArt икона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83204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Интродукция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DD98F-83F5-DB49-0511-0E493CC8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/>
              <a:t>Общ</a:t>
            </a:r>
            <a:r>
              <a:rPr lang="bg-BG" dirty="0" err="1"/>
              <a:t>ия</a:t>
            </a:r>
            <a:r>
              <a:rPr lang="bg-BG" dirty="0"/>
              <a:t> алгоритъм </a:t>
            </a:r>
            <a:r>
              <a:rPr lang="ru-RU" dirty="0"/>
              <a:t>на CARP </a:t>
            </a:r>
            <a:r>
              <a:rPr lang="ru-RU" dirty="0" err="1"/>
              <a:t>включва</a:t>
            </a:r>
            <a:r>
              <a:rPr lang="ru-RU" dirty="0"/>
              <a:t> </a:t>
            </a:r>
            <a:r>
              <a:rPr lang="ru-RU" dirty="0" err="1"/>
              <a:t>оптималното</a:t>
            </a:r>
            <a:r>
              <a:rPr lang="ru-RU" dirty="0"/>
              <a:t> </a:t>
            </a:r>
            <a:r>
              <a:rPr lang="ru-RU" dirty="0" err="1"/>
              <a:t>съвпадение</a:t>
            </a:r>
            <a:r>
              <a:rPr lang="ru-RU" dirty="0"/>
              <a:t> на </a:t>
            </a:r>
            <a:r>
              <a:rPr lang="ru-RU" dirty="0" err="1"/>
              <a:t>възлите</a:t>
            </a:r>
            <a:r>
              <a:rPr lang="ru-RU" dirty="0"/>
              <a:t> с нечетна степен на графа. </a:t>
            </a:r>
            <a:r>
              <a:rPr lang="ru-RU" dirty="0" err="1"/>
              <a:t>Алгоритмите</a:t>
            </a:r>
            <a:r>
              <a:rPr lang="ru-RU" dirty="0"/>
              <a:t>, </a:t>
            </a:r>
            <a:r>
              <a:rPr lang="ru-RU" dirty="0" err="1"/>
              <a:t>използвани</a:t>
            </a:r>
            <a:r>
              <a:rPr lang="ru-RU" dirty="0"/>
              <a:t> при </a:t>
            </a:r>
            <a:r>
              <a:rPr lang="ru-RU" dirty="0" err="1"/>
              <a:t>сравнението</a:t>
            </a:r>
            <a:r>
              <a:rPr lang="ru-RU" dirty="0"/>
              <a:t>, </a:t>
            </a:r>
            <a:r>
              <a:rPr lang="ru-RU" dirty="0" err="1"/>
              <a:t>включват</a:t>
            </a:r>
            <a:r>
              <a:rPr lang="ru-RU" dirty="0"/>
              <a:t> </a:t>
            </a:r>
            <a:r>
              <a:rPr lang="ru-RU" dirty="0" err="1"/>
              <a:t>решението</a:t>
            </a:r>
            <a:r>
              <a:rPr lang="ru-RU" dirty="0"/>
              <a:t> на:</a:t>
            </a:r>
          </a:p>
          <a:p>
            <a:pPr lvl="1" algn="just"/>
            <a:r>
              <a:rPr lang="ru-RU" dirty="0"/>
              <a:t>CPLEX с точна формула</a:t>
            </a:r>
          </a:p>
          <a:p>
            <a:pPr lvl="1" algn="just"/>
            <a:r>
              <a:rPr lang="ru-RU" dirty="0"/>
              <a:t>LEDA 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/>
              <a:t>съвпадащ</a:t>
            </a:r>
            <a:r>
              <a:rPr lang="ru-RU" dirty="0"/>
              <a:t> </a:t>
            </a:r>
            <a:r>
              <a:rPr lang="ru-RU" dirty="0" err="1"/>
              <a:t>алгоритъм</a:t>
            </a:r>
            <a:endParaRPr lang="ru-RU" dirty="0"/>
          </a:p>
          <a:p>
            <a:pPr lvl="1" algn="just"/>
            <a:r>
              <a:rPr lang="ru-RU" dirty="0"/>
              <a:t>Реализация на </a:t>
            </a:r>
            <a:r>
              <a:rPr lang="ru-RU" dirty="0" err="1"/>
              <a:t>алгоритъма</a:t>
            </a:r>
            <a:r>
              <a:rPr lang="ru-RU" dirty="0"/>
              <a:t> </a:t>
            </a:r>
            <a:r>
              <a:rPr lang="ru-RU" dirty="0" err="1"/>
              <a:t>Blossom</a:t>
            </a:r>
            <a:endParaRPr lang="ru-RU" dirty="0"/>
          </a:p>
          <a:p>
            <a:pPr lvl="1" algn="just"/>
            <a:r>
              <a:rPr lang="ru-RU" dirty="0"/>
              <a:t>Шест </a:t>
            </a:r>
            <a:r>
              <a:rPr lang="ru-RU" dirty="0" err="1"/>
              <a:t>допълнителни</a:t>
            </a:r>
            <a:r>
              <a:rPr lang="ru-RU" dirty="0"/>
              <a:t> </a:t>
            </a:r>
            <a:r>
              <a:rPr lang="ru-RU" dirty="0" err="1"/>
              <a:t>конструктивни</a:t>
            </a:r>
            <a:r>
              <a:rPr lang="ru-RU" dirty="0"/>
              <a:t> </a:t>
            </a:r>
            <a:r>
              <a:rPr lang="ru-RU" dirty="0" err="1"/>
              <a:t>алгоритъма</a:t>
            </a:r>
            <a:r>
              <a:rPr lang="ru-RU" dirty="0"/>
              <a:t> </a:t>
            </a:r>
          </a:p>
          <a:p>
            <a:pPr algn="just"/>
            <a:r>
              <a:rPr lang="ru-RU" dirty="0" err="1"/>
              <a:t>Показаните</a:t>
            </a:r>
            <a:r>
              <a:rPr lang="ru-RU" dirty="0"/>
              <a:t> </a:t>
            </a:r>
            <a:r>
              <a:rPr lang="ru-RU" dirty="0" err="1"/>
              <a:t>резултати</a:t>
            </a:r>
            <a:r>
              <a:rPr lang="ru-RU" dirty="0"/>
              <a:t> </a:t>
            </a:r>
            <a:r>
              <a:rPr lang="ru-RU" dirty="0" err="1"/>
              <a:t>показват</a:t>
            </a:r>
            <a:r>
              <a:rPr lang="ru-RU" dirty="0"/>
              <a:t>, че две от </a:t>
            </a:r>
            <a:r>
              <a:rPr lang="ru-RU" dirty="0" err="1"/>
              <a:t>конструктивните</a:t>
            </a:r>
            <a:r>
              <a:rPr lang="ru-RU" dirty="0"/>
              <a:t> </a:t>
            </a:r>
            <a:r>
              <a:rPr lang="ru-RU" dirty="0" err="1"/>
              <a:t>алгоритъма</a:t>
            </a:r>
            <a:r>
              <a:rPr lang="ru-RU" dirty="0"/>
              <a:t> постоянно </a:t>
            </a:r>
            <a:r>
              <a:rPr lang="ru-RU" dirty="0" err="1"/>
              <a:t>показват</a:t>
            </a:r>
            <a:r>
              <a:rPr lang="ru-RU" dirty="0"/>
              <a:t> </a:t>
            </a:r>
            <a:r>
              <a:rPr lang="bg-BG" dirty="0"/>
              <a:t>най-добро</a:t>
            </a:r>
            <a:r>
              <a:rPr lang="ru-RU" dirty="0"/>
              <a:t> поведение в сравнение с </a:t>
            </a:r>
            <a:r>
              <a:rPr lang="ru-RU" dirty="0" err="1"/>
              <a:t>останалите</a:t>
            </a:r>
            <a:r>
              <a:rPr lang="ru-RU" dirty="0"/>
              <a:t>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3674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01. </a:t>
            </a:r>
            <a:r>
              <a:rPr lang="en-US" dirty="0"/>
              <a:t>Greedy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DD98F-83F5-DB49-0511-0E493CC8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/>
              <a:t>В </a:t>
            </a:r>
            <a:r>
              <a:rPr lang="ru-RU" dirty="0" err="1"/>
              <a:t>първия</a:t>
            </a:r>
            <a:r>
              <a:rPr lang="ru-RU" dirty="0"/>
              <a:t> </a:t>
            </a:r>
            <a:r>
              <a:rPr lang="ru-RU" dirty="0" err="1"/>
              <a:t>алгоритъм</a:t>
            </a:r>
            <a:r>
              <a:rPr lang="ru-RU" dirty="0"/>
              <a:t> (</a:t>
            </a:r>
            <a:r>
              <a:rPr lang="en-US" dirty="0"/>
              <a:t>Greedy</a:t>
            </a:r>
            <a:r>
              <a:rPr lang="ru-RU" dirty="0"/>
              <a:t>) </a:t>
            </a:r>
            <a:r>
              <a:rPr lang="ru-RU" dirty="0" err="1"/>
              <a:t>добавяме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съпоставянето</a:t>
            </a:r>
            <a:r>
              <a:rPr lang="ru-RU" dirty="0"/>
              <a:t> край с </a:t>
            </a:r>
            <a:r>
              <a:rPr lang="ru-RU" dirty="0" err="1"/>
              <a:t>минимална</a:t>
            </a:r>
            <a:r>
              <a:rPr lang="ru-RU" dirty="0"/>
              <a:t> </a:t>
            </a:r>
            <a:r>
              <a:rPr lang="ru-RU" dirty="0" err="1"/>
              <a:t>стойност</a:t>
            </a:r>
            <a:r>
              <a:rPr lang="ru-RU" dirty="0"/>
              <a:t>,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свързва</a:t>
            </a:r>
            <a:r>
              <a:rPr lang="ru-RU" dirty="0"/>
              <a:t> два </a:t>
            </a:r>
            <a:r>
              <a:rPr lang="ru-RU" dirty="0" err="1"/>
              <a:t>несравними</a:t>
            </a:r>
            <a:r>
              <a:rPr lang="ru-RU" dirty="0"/>
              <a:t> </a:t>
            </a:r>
            <a:r>
              <a:rPr lang="ru-RU" dirty="0" err="1"/>
              <a:t>възела</a:t>
            </a:r>
            <a:r>
              <a:rPr lang="ru-RU" dirty="0"/>
              <a:t> и </a:t>
            </a:r>
            <a:r>
              <a:rPr lang="ru-RU" dirty="0" err="1"/>
              <a:t>повтаряме</a:t>
            </a:r>
            <a:r>
              <a:rPr lang="ru-RU" dirty="0"/>
              <a:t> </a:t>
            </a:r>
            <a:r>
              <a:rPr lang="ru-RU" dirty="0" err="1"/>
              <a:t>цикъла</a:t>
            </a:r>
            <a:r>
              <a:rPr lang="ru-RU" dirty="0"/>
              <a:t>, </a:t>
            </a:r>
            <a:r>
              <a:rPr lang="ru-RU" dirty="0" err="1"/>
              <a:t>докато</a:t>
            </a:r>
            <a:r>
              <a:rPr lang="ru-RU" dirty="0"/>
              <a:t>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възли</a:t>
            </a:r>
            <a:r>
              <a:rPr lang="ru-RU" dirty="0"/>
              <a:t> не </a:t>
            </a:r>
            <a:r>
              <a:rPr lang="ru-RU" dirty="0" err="1"/>
              <a:t>съвпаднат</a:t>
            </a:r>
            <a:r>
              <a:rPr lang="ru-RU" dirty="0"/>
              <a:t>. </a:t>
            </a:r>
            <a:r>
              <a:rPr lang="ru-RU" dirty="0" err="1"/>
              <a:t>Това</a:t>
            </a:r>
            <a:r>
              <a:rPr lang="ru-RU" dirty="0"/>
              <a:t> е подробно описано в показания </a:t>
            </a:r>
            <a:r>
              <a:rPr lang="ru-RU" dirty="0" err="1"/>
              <a:t>Алгоритъм</a:t>
            </a:r>
            <a:r>
              <a:rPr lang="ru-RU" dirty="0"/>
              <a:t> 1.</a:t>
            </a:r>
          </a:p>
          <a:p>
            <a:pPr algn="just"/>
            <a:r>
              <a:rPr lang="ru-RU" dirty="0" err="1"/>
              <a:t>Време-сложността</a:t>
            </a:r>
            <a:r>
              <a:rPr lang="ru-RU" dirty="0"/>
              <a:t> на </a:t>
            </a:r>
            <a:r>
              <a:rPr lang="ru-RU" dirty="0" err="1"/>
              <a:t>алгоритъма</a:t>
            </a:r>
            <a:r>
              <a:rPr lang="ru-RU" dirty="0"/>
              <a:t> </a:t>
            </a:r>
            <a:r>
              <a:rPr lang="ru-RU" dirty="0" err="1"/>
              <a:t>Greedy</a:t>
            </a:r>
            <a:r>
              <a:rPr lang="ru-RU" dirty="0"/>
              <a:t> е O(n</a:t>
            </a:r>
            <a:r>
              <a:rPr lang="ru-RU" baseline="30000" dirty="0"/>
              <a:t>3</a:t>
            </a:r>
            <a:r>
              <a:rPr lang="ru-RU" dirty="0"/>
              <a:t>) в </a:t>
            </a:r>
            <a:r>
              <a:rPr lang="ru-RU" dirty="0" err="1"/>
              <a:t>показаната</a:t>
            </a:r>
            <a:r>
              <a:rPr lang="ru-RU" dirty="0"/>
              <a:t> реализация. </a:t>
            </a:r>
          </a:p>
          <a:p>
            <a:pPr algn="just"/>
            <a:r>
              <a:rPr lang="ru-RU" dirty="0" err="1"/>
              <a:t>Може</a:t>
            </a:r>
            <a:r>
              <a:rPr lang="ru-RU" dirty="0"/>
              <a:t> да се </a:t>
            </a:r>
            <a:r>
              <a:rPr lang="ru-RU" dirty="0" err="1"/>
              <a:t>намали</a:t>
            </a:r>
            <a:r>
              <a:rPr lang="ru-RU" dirty="0"/>
              <a:t> до O(n</a:t>
            </a:r>
            <a:r>
              <a:rPr lang="ru-RU" baseline="30000" dirty="0"/>
              <a:t>2</a:t>
            </a:r>
            <a:r>
              <a:rPr lang="ru-RU" dirty="0"/>
              <a:t> </a:t>
            </a:r>
            <a:r>
              <a:rPr lang="ru-RU" dirty="0" err="1"/>
              <a:t>log</a:t>
            </a:r>
            <a:r>
              <a:rPr lang="ru-RU" dirty="0"/>
              <a:t> n) чрез </a:t>
            </a:r>
            <a:r>
              <a:rPr lang="ru-RU" dirty="0" err="1"/>
              <a:t>използване</a:t>
            </a:r>
            <a:r>
              <a:rPr lang="ru-RU" dirty="0"/>
              <a:t> на приоритетна опашка.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2DA1A-2E15-1AF4-A2E8-D9C18A97D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27" y="4264742"/>
            <a:ext cx="6239746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7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02. </a:t>
            </a:r>
            <a:r>
              <a:rPr lang="en-US" dirty="0"/>
              <a:t>Largest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DD98F-83F5-DB49-0511-0E493CC8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/>
              <a:t>Подхода за </a:t>
            </a:r>
            <a:r>
              <a:rPr lang="ru-RU" dirty="0" err="1"/>
              <a:t>изпълнение</a:t>
            </a:r>
            <a:r>
              <a:rPr lang="ru-RU" dirty="0"/>
              <a:t> на </a:t>
            </a:r>
            <a:r>
              <a:rPr lang="ru-RU" dirty="0" err="1"/>
              <a:t>алгортъма</a:t>
            </a:r>
            <a:r>
              <a:rPr lang="ru-RU" dirty="0"/>
              <a:t> (</a:t>
            </a:r>
            <a:r>
              <a:rPr lang="en-US" dirty="0"/>
              <a:t>Largest</a:t>
            </a:r>
            <a:r>
              <a:rPr lang="ru-RU" dirty="0"/>
              <a:t>) е да се </a:t>
            </a:r>
            <a:r>
              <a:rPr lang="ru-RU" dirty="0" err="1"/>
              <a:t>идентифицира</a:t>
            </a:r>
            <a:r>
              <a:rPr lang="ru-RU" dirty="0"/>
              <a:t> </a:t>
            </a:r>
            <a:r>
              <a:rPr lang="ru-RU" dirty="0" err="1"/>
              <a:t>съвпадението</a:t>
            </a:r>
            <a:r>
              <a:rPr lang="ru-RU" dirty="0"/>
              <a:t> за </a:t>
            </a:r>
            <a:r>
              <a:rPr lang="ru-RU" dirty="0" err="1"/>
              <a:t>възлите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най-</a:t>
            </a:r>
            <a:r>
              <a:rPr lang="ru-RU" dirty="0" err="1"/>
              <a:t>изолирани</a:t>
            </a:r>
            <a:r>
              <a:rPr lang="ru-RU" dirty="0"/>
              <a:t> в </a:t>
            </a:r>
            <a:r>
              <a:rPr lang="ru-RU" dirty="0" err="1"/>
              <a:t>своето</a:t>
            </a:r>
            <a:r>
              <a:rPr lang="ru-RU" dirty="0"/>
              <a:t> местоположение. За </a:t>
            </a:r>
            <a:r>
              <a:rPr lang="ru-RU" dirty="0" err="1"/>
              <a:t>изпълнението</a:t>
            </a:r>
            <a:r>
              <a:rPr lang="ru-RU" dirty="0"/>
              <a:t> на </a:t>
            </a:r>
            <a:r>
              <a:rPr lang="ru-RU" dirty="0" err="1"/>
              <a:t>тази</a:t>
            </a:r>
            <a:r>
              <a:rPr lang="ru-RU" dirty="0"/>
              <a:t> задача, </a:t>
            </a:r>
            <a:r>
              <a:rPr lang="ru-RU" dirty="0" err="1"/>
              <a:t>първо</a:t>
            </a:r>
            <a:r>
              <a:rPr lang="ru-RU" dirty="0"/>
              <a:t> </a:t>
            </a:r>
            <a:r>
              <a:rPr lang="ru-RU" dirty="0" err="1"/>
              <a:t>идентифицираме</a:t>
            </a:r>
            <a:r>
              <a:rPr lang="ru-RU" dirty="0"/>
              <a:t> за </a:t>
            </a:r>
            <a:r>
              <a:rPr lang="ru-RU" dirty="0" err="1"/>
              <a:t>всеки</a:t>
            </a:r>
            <a:r>
              <a:rPr lang="ru-RU" dirty="0"/>
              <a:t> </a:t>
            </a:r>
            <a:r>
              <a:rPr lang="ru-RU" dirty="0" err="1"/>
              <a:t>възел</a:t>
            </a:r>
            <a:r>
              <a:rPr lang="ru-RU" dirty="0"/>
              <a:t> </a:t>
            </a:r>
            <a:r>
              <a:rPr lang="en-US" dirty="0" err="1"/>
              <a:t>i</a:t>
            </a:r>
            <a:r>
              <a:rPr lang="ru-RU" dirty="0"/>
              <a:t> </a:t>
            </a:r>
            <a:r>
              <a:rPr lang="ru-RU" dirty="0" err="1"/>
              <a:t>разстоянието</a:t>
            </a:r>
            <a:r>
              <a:rPr lang="ru-RU" dirty="0"/>
              <a:t> H(i) до най-</a:t>
            </a:r>
            <a:r>
              <a:rPr lang="ru-RU" dirty="0" err="1"/>
              <a:t>близкия</a:t>
            </a:r>
            <a:r>
              <a:rPr lang="ru-RU" dirty="0"/>
              <a:t> </a:t>
            </a:r>
            <a:r>
              <a:rPr lang="ru-RU" dirty="0" err="1"/>
              <a:t>съсед</a:t>
            </a:r>
            <a:r>
              <a:rPr lang="ru-RU" dirty="0"/>
              <a:t> и след </a:t>
            </a:r>
            <a:r>
              <a:rPr lang="ru-RU" dirty="0" err="1"/>
              <a:t>това</a:t>
            </a:r>
            <a:r>
              <a:rPr lang="ru-RU" dirty="0"/>
              <a:t> </a:t>
            </a:r>
            <a:r>
              <a:rPr lang="ru-RU" dirty="0" err="1"/>
              <a:t>разглеждаме</a:t>
            </a:r>
            <a:r>
              <a:rPr lang="ru-RU" dirty="0"/>
              <a:t> </a:t>
            </a:r>
            <a:r>
              <a:rPr lang="ru-RU" dirty="0" err="1"/>
              <a:t>възлите</a:t>
            </a:r>
            <a:r>
              <a:rPr lang="ru-RU" dirty="0"/>
              <a:t> в </a:t>
            </a:r>
            <a:r>
              <a:rPr lang="ru-RU" dirty="0" err="1"/>
              <a:t>ненарастващ</a:t>
            </a:r>
            <a:r>
              <a:rPr lang="en-US" dirty="0"/>
              <a:t> </a:t>
            </a:r>
            <a:r>
              <a:rPr lang="ru-RU" dirty="0" err="1"/>
              <a:t>ред</a:t>
            </a:r>
            <a:r>
              <a:rPr lang="ru-RU" dirty="0"/>
              <a:t> по отношение на H(i). </a:t>
            </a:r>
            <a:endParaRPr lang="en-US" dirty="0"/>
          </a:p>
          <a:p>
            <a:pPr algn="just"/>
            <a:r>
              <a:rPr lang="ru-RU" dirty="0" err="1"/>
              <a:t>Ако</a:t>
            </a:r>
            <a:r>
              <a:rPr lang="ru-RU" dirty="0"/>
              <a:t> даден </a:t>
            </a:r>
            <a:r>
              <a:rPr lang="ru-RU" dirty="0" err="1"/>
              <a:t>възел</a:t>
            </a:r>
            <a:r>
              <a:rPr lang="ru-RU" dirty="0"/>
              <a:t> все </a:t>
            </a:r>
            <a:r>
              <a:rPr lang="ru-RU" dirty="0" err="1"/>
              <a:t>още</a:t>
            </a:r>
            <a:r>
              <a:rPr lang="ru-RU" dirty="0"/>
              <a:t> не е </a:t>
            </a:r>
            <a:r>
              <a:rPr lang="ru-RU" dirty="0" err="1"/>
              <a:t>съвпаднал</a:t>
            </a:r>
            <a:r>
              <a:rPr lang="ru-RU" dirty="0"/>
              <a:t>, той</a:t>
            </a:r>
            <a:r>
              <a:rPr lang="en-US" dirty="0"/>
              <a:t>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бъде</a:t>
            </a:r>
            <a:r>
              <a:rPr lang="ru-RU" dirty="0"/>
              <a:t> </a:t>
            </a:r>
            <a:r>
              <a:rPr lang="ru-RU" dirty="0" err="1"/>
              <a:t>съпоставен</a:t>
            </a:r>
            <a:r>
              <a:rPr lang="ru-RU" dirty="0"/>
              <a:t> с най-</a:t>
            </a:r>
            <a:r>
              <a:rPr lang="ru-RU" dirty="0" err="1"/>
              <a:t>близкия</a:t>
            </a:r>
            <a:r>
              <a:rPr lang="ru-RU" dirty="0"/>
              <a:t> </a:t>
            </a:r>
            <a:r>
              <a:rPr lang="ru-RU" dirty="0" err="1"/>
              <a:t>несъвпадащ</a:t>
            </a:r>
            <a:r>
              <a:rPr lang="ru-RU" dirty="0"/>
              <a:t> </a:t>
            </a:r>
            <a:r>
              <a:rPr lang="ru-RU" dirty="0" err="1"/>
              <a:t>съсед</a:t>
            </a:r>
            <a:r>
              <a:rPr lang="ru-RU" dirty="0"/>
              <a:t> и </a:t>
            </a:r>
            <a:r>
              <a:rPr lang="ru-RU" dirty="0" err="1"/>
              <a:t>процесът</a:t>
            </a:r>
            <a:r>
              <a:rPr lang="ru-RU" dirty="0"/>
              <a:t> се </a:t>
            </a:r>
            <a:r>
              <a:rPr lang="ru-RU" dirty="0" err="1"/>
              <a:t>повтаря</a:t>
            </a:r>
            <a:r>
              <a:rPr lang="ru-RU" dirty="0"/>
              <a:t>, </a:t>
            </a:r>
            <a:r>
              <a:rPr lang="ru-RU" dirty="0" err="1"/>
              <a:t>докато</a:t>
            </a:r>
            <a:r>
              <a:rPr lang="ru-RU" dirty="0"/>
              <a:t>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възли</a:t>
            </a:r>
            <a:r>
              <a:rPr lang="ru-RU" dirty="0"/>
              <a:t> не </a:t>
            </a:r>
            <a:r>
              <a:rPr lang="ru-RU" dirty="0" err="1"/>
              <a:t>бъдат</a:t>
            </a:r>
            <a:r>
              <a:rPr lang="ru-RU" dirty="0"/>
              <a:t> </a:t>
            </a:r>
            <a:r>
              <a:rPr lang="ru-RU" dirty="0" err="1"/>
              <a:t>съпоставени</a:t>
            </a:r>
            <a:r>
              <a:rPr lang="ru-RU" dirty="0"/>
              <a:t>. </a:t>
            </a:r>
            <a:endParaRPr lang="en-US" dirty="0"/>
          </a:p>
          <a:p>
            <a:pPr algn="just"/>
            <a:r>
              <a:rPr lang="bg-BG" dirty="0"/>
              <a:t>Алгоритъмът е описан в следващия представен слайд </a:t>
            </a:r>
            <a:r>
              <a:rPr lang="ru-RU" dirty="0"/>
              <a:t>и </a:t>
            </a:r>
            <a:r>
              <a:rPr lang="ru-RU" dirty="0" err="1"/>
              <a:t>има</a:t>
            </a:r>
            <a:r>
              <a:rPr lang="ru-RU" dirty="0"/>
              <a:t> </a:t>
            </a:r>
            <a:r>
              <a:rPr lang="ru-RU" dirty="0" err="1"/>
              <a:t>времева</a:t>
            </a:r>
            <a:r>
              <a:rPr lang="ru-RU" dirty="0"/>
              <a:t> </a:t>
            </a:r>
            <a:r>
              <a:rPr lang="ru-RU" dirty="0" err="1"/>
              <a:t>сложност</a:t>
            </a:r>
            <a:r>
              <a:rPr lang="ru-RU" dirty="0"/>
              <a:t> O(n</a:t>
            </a:r>
            <a:r>
              <a:rPr lang="ru-RU" baseline="30000" dirty="0"/>
              <a:t>2</a:t>
            </a:r>
            <a:r>
              <a:rPr lang="ru-RU" dirty="0"/>
              <a:t>).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8822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02. </a:t>
            </a:r>
            <a:r>
              <a:rPr lang="en-US" dirty="0"/>
              <a:t>Largest</a:t>
            </a:r>
            <a:endParaRPr lang="bg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EE4F2E-66F4-FD06-6BCF-9038F51D3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959" y="2719198"/>
            <a:ext cx="6144482" cy="2715004"/>
          </a:xfrm>
        </p:spPr>
      </p:pic>
    </p:spTree>
    <p:extLst>
      <p:ext uri="{BB962C8B-B14F-4D97-AF65-F5344CB8AC3E}">
        <p14:creationId xmlns:p14="http://schemas.microsoft.com/office/powerpoint/2010/main" val="119291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03. </a:t>
            </a:r>
            <a:r>
              <a:rPr lang="en-US" dirty="0"/>
              <a:t>Sum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DD98F-83F5-DB49-0511-0E493CC8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/>
              <a:t>При </a:t>
            </a:r>
            <a:r>
              <a:rPr lang="ru-RU" dirty="0" err="1"/>
              <a:t>алгоритъма</a:t>
            </a:r>
            <a:r>
              <a:rPr lang="ru-RU" dirty="0"/>
              <a:t> (</a:t>
            </a:r>
            <a:r>
              <a:rPr lang="en-US" dirty="0"/>
              <a:t>Sum</a:t>
            </a:r>
            <a:r>
              <a:rPr lang="ru-RU" dirty="0"/>
              <a:t>) </a:t>
            </a:r>
            <a:r>
              <a:rPr lang="ru-RU" dirty="0" err="1"/>
              <a:t>възлите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i</a:t>
            </a:r>
            <a:r>
              <a:rPr lang="en-US" dirty="0"/>
              <a:t>)</a:t>
            </a:r>
            <a:r>
              <a:rPr lang="ru-RU" dirty="0"/>
              <a:t> се </a:t>
            </a:r>
            <a:r>
              <a:rPr lang="ru-RU" dirty="0" err="1"/>
              <a:t>разглеждат</a:t>
            </a:r>
            <a:r>
              <a:rPr lang="ru-RU" dirty="0"/>
              <a:t> в </a:t>
            </a:r>
            <a:r>
              <a:rPr lang="ru-RU" dirty="0" err="1"/>
              <a:t>ненарастващ</a:t>
            </a:r>
            <a:r>
              <a:rPr lang="ru-RU" dirty="0"/>
              <a:t> </a:t>
            </a:r>
            <a:r>
              <a:rPr lang="ru-RU" dirty="0" err="1"/>
              <a:t>ред</a:t>
            </a:r>
            <a:r>
              <a:rPr lang="en-US" dirty="0"/>
              <a:t>,</a:t>
            </a:r>
            <a:r>
              <a:rPr lang="ru-RU" dirty="0"/>
              <a:t> по отношение на </a:t>
            </a:r>
            <a:r>
              <a:rPr lang="ru-RU" dirty="0" err="1"/>
              <a:t>сумата</a:t>
            </a:r>
            <a:r>
              <a:rPr lang="ru-RU" dirty="0"/>
              <a:t> (i) на </a:t>
            </a:r>
            <a:r>
              <a:rPr lang="ru-RU" dirty="0" err="1"/>
              <a:t>тяхното</a:t>
            </a:r>
            <a:r>
              <a:rPr lang="ru-RU" dirty="0"/>
              <a:t> </a:t>
            </a:r>
            <a:r>
              <a:rPr lang="ru-RU" dirty="0" err="1"/>
              <a:t>разстояние</a:t>
            </a:r>
            <a:r>
              <a:rPr lang="ru-RU" dirty="0"/>
              <a:t> до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възли</a:t>
            </a:r>
            <a:r>
              <a:rPr lang="ru-RU" dirty="0"/>
              <a:t>. </a:t>
            </a:r>
            <a:endParaRPr lang="en-US" dirty="0"/>
          </a:p>
          <a:p>
            <a:pPr algn="just"/>
            <a:r>
              <a:rPr lang="ru-RU" dirty="0" err="1"/>
              <a:t>Ако</a:t>
            </a:r>
            <a:r>
              <a:rPr lang="ru-RU" dirty="0"/>
              <a:t> даден </a:t>
            </a:r>
            <a:r>
              <a:rPr lang="ru-RU" dirty="0" err="1"/>
              <a:t>възел</a:t>
            </a:r>
            <a:r>
              <a:rPr lang="ru-RU" dirty="0"/>
              <a:t> не </a:t>
            </a:r>
            <a:r>
              <a:rPr lang="ru-RU" dirty="0" err="1"/>
              <a:t>съответства</a:t>
            </a:r>
            <a:r>
              <a:rPr lang="ru-RU" dirty="0"/>
              <a:t>, той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бъде</a:t>
            </a:r>
            <a:r>
              <a:rPr lang="en-US" dirty="0"/>
              <a:t> </a:t>
            </a:r>
            <a:r>
              <a:rPr lang="ru-RU" dirty="0" err="1"/>
              <a:t>съ</a:t>
            </a:r>
            <a:r>
              <a:rPr lang="bg-BG" dirty="0"/>
              <a:t>бран</a:t>
            </a:r>
            <a:r>
              <a:rPr lang="ru-RU" dirty="0"/>
              <a:t> с най-</a:t>
            </a:r>
            <a:r>
              <a:rPr lang="ru-RU" dirty="0" err="1"/>
              <a:t>близкия</a:t>
            </a:r>
            <a:r>
              <a:rPr lang="ru-RU" dirty="0"/>
              <a:t> </a:t>
            </a:r>
            <a:r>
              <a:rPr lang="ru-RU" dirty="0" err="1"/>
              <a:t>съсед</a:t>
            </a:r>
            <a:r>
              <a:rPr lang="ru-RU" dirty="0"/>
              <a:t>. </a:t>
            </a:r>
          </a:p>
          <a:p>
            <a:pPr algn="just"/>
            <a:r>
              <a:rPr lang="ru-RU" dirty="0" err="1"/>
              <a:t>Алгоритъма</a:t>
            </a:r>
            <a:r>
              <a:rPr lang="ru-RU" dirty="0"/>
              <a:t> </a:t>
            </a:r>
            <a:r>
              <a:rPr lang="ru-RU" dirty="0" err="1"/>
              <a:t>има</a:t>
            </a:r>
            <a:r>
              <a:rPr lang="ru-RU" dirty="0"/>
              <a:t> </a:t>
            </a:r>
            <a:r>
              <a:rPr lang="ru-RU" dirty="0" err="1"/>
              <a:t>времева</a:t>
            </a:r>
            <a:r>
              <a:rPr lang="ru-RU" dirty="0"/>
              <a:t> </a:t>
            </a:r>
            <a:r>
              <a:rPr lang="ru-RU" dirty="0" err="1"/>
              <a:t>сложност</a:t>
            </a:r>
            <a:r>
              <a:rPr lang="ru-RU" dirty="0"/>
              <a:t> O(n</a:t>
            </a:r>
            <a:r>
              <a:rPr lang="ru-RU" baseline="30000" dirty="0"/>
              <a:t>2</a:t>
            </a:r>
            <a:r>
              <a:rPr lang="ru-RU" dirty="0"/>
              <a:t>)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316E5-4F22-2438-7597-E69B80B6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43" y="3913717"/>
            <a:ext cx="6192114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70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0</a:t>
            </a:r>
            <a:r>
              <a:rPr lang="en-US" dirty="0"/>
              <a:t>4</a:t>
            </a:r>
            <a:r>
              <a:rPr lang="bg-BG" dirty="0"/>
              <a:t>. </a:t>
            </a:r>
            <a:r>
              <a:rPr lang="en-US" dirty="0"/>
              <a:t>Regret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DD98F-83F5-DB49-0511-0E493CC8B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724400" cy="3581400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За </a:t>
            </a:r>
            <a:r>
              <a:rPr lang="ru-RU" dirty="0" err="1"/>
              <a:t>всеки</a:t>
            </a:r>
            <a:r>
              <a:rPr lang="ru-RU" dirty="0"/>
              <a:t> </a:t>
            </a:r>
            <a:r>
              <a:rPr lang="ru-RU" dirty="0" err="1"/>
              <a:t>възел</a:t>
            </a:r>
            <a:r>
              <a:rPr lang="ru-RU" dirty="0"/>
              <a:t> </a:t>
            </a:r>
            <a:r>
              <a:rPr lang="en-US" dirty="0"/>
              <a:t>i</a:t>
            </a:r>
            <a:r>
              <a:rPr lang="bg-BG" dirty="0"/>
              <a:t> </a:t>
            </a:r>
            <a:r>
              <a:rPr lang="en-US" dirty="0"/>
              <a:t>∈</a:t>
            </a:r>
            <a:r>
              <a:rPr lang="bg-BG" dirty="0"/>
              <a:t> </a:t>
            </a:r>
            <a:r>
              <a:rPr lang="en-US" dirty="0"/>
              <a:t>S, </a:t>
            </a:r>
            <a:r>
              <a:rPr lang="ru-RU" dirty="0" err="1"/>
              <a:t>нека</a:t>
            </a:r>
            <a:r>
              <a:rPr lang="ru-RU" dirty="0"/>
              <a:t> </a:t>
            </a:r>
            <a:r>
              <a:rPr lang="en-US" dirty="0"/>
              <a:t>m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</a:t>
            </a:r>
            <a:r>
              <a:rPr lang="ru-RU" dirty="0" err="1"/>
              <a:t>представя</a:t>
            </a:r>
            <a:r>
              <a:rPr lang="ru-RU" dirty="0"/>
              <a:t> най-</a:t>
            </a:r>
            <a:r>
              <a:rPr lang="ru-RU" dirty="0" err="1"/>
              <a:t>близкия</a:t>
            </a:r>
            <a:r>
              <a:rPr lang="ru-RU" dirty="0"/>
              <a:t> </a:t>
            </a:r>
            <a:r>
              <a:rPr lang="ru-RU" dirty="0" err="1"/>
              <a:t>съсед</a:t>
            </a:r>
            <a:r>
              <a:rPr lang="ru-RU" dirty="0"/>
              <a:t>.</a:t>
            </a:r>
          </a:p>
          <a:p>
            <a:pPr algn="just"/>
            <a:r>
              <a:rPr lang="ru-RU" dirty="0" err="1"/>
              <a:t>Нека</a:t>
            </a:r>
            <a:r>
              <a:rPr lang="ru-RU" dirty="0"/>
              <a:t> </a:t>
            </a:r>
            <a:r>
              <a:rPr lang="en-US" dirty="0"/>
              <a:t>m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</a:t>
            </a:r>
            <a:r>
              <a:rPr lang="ru-RU" dirty="0" err="1"/>
              <a:t>представя</a:t>
            </a:r>
            <a:r>
              <a:rPr lang="ru-RU" dirty="0"/>
              <a:t> </a:t>
            </a:r>
            <a:r>
              <a:rPr lang="ru-RU" dirty="0" err="1"/>
              <a:t>втория</a:t>
            </a:r>
            <a:r>
              <a:rPr lang="ru-RU" dirty="0"/>
              <a:t> най-</a:t>
            </a:r>
            <a:r>
              <a:rPr lang="ru-RU" dirty="0" err="1"/>
              <a:t>близък</a:t>
            </a:r>
            <a:r>
              <a:rPr lang="ru-RU" dirty="0"/>
              <a:t> </a:t>
            </a:r>
            <a:r>
              <a:rPr lang="ru-RU" dirty="0" err="1"/>
              <a:t>съсед</a:t>
            </a:r>
            <a:r>
              <a:rPr lang="ru-RU" dirty="0"/>
              <a:t>.</a:t>
            </a:r>
          </a:p>
          <a:p>
            <a:pPr algn="just"/>
            <a:r>
              <a:rPr lang="ru-RU" dirty="0" err="1"/>
              <a:t>Стойността</a:t>
            </a:r>
            <a:r>
              <a:rPr lang="ru-RU" dirty="0"/>
              <a:t> на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след </a:t>
            </a:r>
            <a:r>
              <a:rPr lang="ru-RU" dirty="0" err="1"/>
              <a:t>изпълнението</a:t>
            </a:r>
            <a:r>
              <a:rPr lang="ru-RU" dirty="0"/>
              <a:t> на </a:t>
            </a:r>
            <a:r>
              <a:rPr lang="ru-RU" dirty="0" err="1"/>
              <a:t>алгоритъма</a:t>
            </a:r>
            <a:r>
              <a:rPr lang="ru-RU" dirty="0"/>
              <a:t> се </a:t>
            </a:r>
            <a:r>
              <a:rPr lang="ru-RU" dirty="0" err="1"/>
              <a:t>дефинира</a:t>
            </a:r>
            <a:r>
              <a:rPr lang="ru-RU" dirty="0"/>
              <a:t> и </a:t>
            </a:r>
            <a:r>
              <a:rPr lang="ru-RU" dirty="0" err="1"/>
              <a:t>отразява</a:t>
            </a:r>
            <a:r>
              <a:rPr lang="ru-RU" dirty="0"/>
              <a:t> </a:t>
            </a:r>
            <a:r>
              <a:rPr lang="ru-RU" dirty="0" err="1"/>
              <a:t>допълнителни</a:t>
            </a:r>
            <a:r>
              <a:rPr lang="ru-RU" dirty="0"/>
              <a:t> </a:t>
            </a:r>
            <a:r>
              <a:rPr lang="ru-RU" dirty="0" err="1"/>
              <a:t>разходи</a:t>
            </a:r>
            <a:r>
              <a:rPr lang="ru-RU" dirty="0"/>
              <a:t>, </a:t>
            </a:r>
            <a:r>
              <a:rPr lang="ru-RU" dirty="0" err="1"/>
              <a:t>възникнали</a:t>
            </a:r>
            <a:r>
              <a:rPr lang="ru-RU" dirty="0"/>
              <a:t>, </a:t>
            </a:r>
            <a:r>
              <a:rPr lang="ru-RU" dirty="0" err="1"/>
              <a:t>ако</a:t>
            </a:r>
            <a:r>
              <a:rPr lang="ru-RU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не е </a:t>
            </a:r>
            <a:r>
              <a:rPr lang="ru-RU" dirty="0" err="1"/>
              <a:t>съпоставен</a:t>
            </a:r>
            <a:r>
              <a:rPr lang="ru-RU" dirty="0"/>
              <a:t> с най-</a:t>
            </a:r>
            <a:r>
              <a:rPr lang="ru-RU" dirty="0" err="1"/>
              <a:t>близкия</a:t>
            </a:r>
            <a:r>
              <a:rPr lang="ru-RU" dirty="0"/>
              <a:t> си </a:t>
            </a:r>
            <a:r>
              <a:rPr lang="ru-RU" dirty="0" err="1"/>
              <a:t>съсед</a:t>
            </a:r>
            <a:r>
              <a:rPr lang="ru-RU" dirty="0"/>
              <a:t>.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ADBD9-DB02-977E-9D02-95A8BC78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62" y="2609850"/>
            <a:ext cx="5227847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1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A8C0-2081-0A8B-D18F-B3BFC38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Преглед на </a:t>
            </a:r>
            <a:r>
              <a:rPr lang="ru-RU" dirty="0" err="1"/>
              <a:t>резултатите</a:t>
            </a:r>
            <a:r>
              <a:rPr lang="ru-RU" dirty="0"/>
              <a:t> след </a:t>
            </a:r>
            <a:r>
              <a:rPr lang="ru-RU" dirty="0" err="1"/>
              <a:t>изпълнение</a:t>
            </a:r>
            <a:r>
              <a:rPr lang="ru-RU" dirty="0"/>
              <a:t> на </a:t>
            </a:r>
            <a:r>
              <a:rPr lang="ru-RU" dirty="0" err="1"/>
              <a:t>алгоритмите</a:t>
            </a:r>
            <a:endParaRPr lang="bg-B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065772-690A-B1E4-F119-465FAD3FF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707" y="2286000"/>
            <a:ext cx="5854985" cy="3581400"/>
          </a:xfrm>
        </p:spPr>
      </p:pic>
    </p:spTree>
    <p:extLst>
      <p:ext uri="{BB962C8B-B14F-4D97-AF65-F5344CB8AC3E}">
        <p14:creationId xmlns:p14="http://schemas.microsoft.com/office/powerpoint/2010/main" val="411933348"/>
      </p:ext>
    </p:extLst>
  </p:cSld>
  <p:clrMapOvr>
    <a:masterClrMapping/>
  </p:clrMapOvr>
</p:sld>
</file>

<file path=ppt/theme/theme1.xml><?xml version="1.0" encoding="utf-8"?>
<a:theme xmlns:a="http://schemas.openxmlformats.org/drawingml/2006/main" name="Изрязване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48_TF34357615.potx" id="{7C076353-0E0B-4F36-BBFF-071ED1C61740}" vid="{221C9CF7-4F2B-4F5E-BF78-A1B506A0F79B}"/>
    </a:ext>
  </a:extLst>
</a:theme>
</file>

<file path=ppt/theme/theme2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Модел „Отрязък“</Template>
  <TotalTime>72</TotalTime>
  <Words>550</Words>
  <Application>Microsoft Office PowerPoint</Application>
  <PresentationFormat>Widescreen</PresentationFormat>
  <Paragraphs>55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Calibri</vt:lpstr>
      <vt:lpstr>Franklin Gothic Book</vt:lpstr>
      <vt:lpstr>Изрязване</vt:lpstr>
      <vt:lpstr>МДГП Курсов проект (част I)</vt:lpstr>
      <vt:lpstr>Изчислително сравнение на няколко алгоритъма за минимално време за изпълнение на съвпадения между големи графи</vt:lpstr>
      <vt:lpstr>Интродукция</vt:lpstr>
      <vt:lpstr>01. Greedy</vt:lpstr>
      <vt:lpstr>02. Largest</vt:lpstr>
      <vt:lpstr>02. Largest</vt:lpstr>
      <vt:lpstr>03. Sum</vt:lpstr>
      <vt:lpstr>04. Regret</vt:lpstr>
      <vt:lpstr>Преглед на резултатите след изпълнение на алгоритмите</vt:lpstr>
      <vt:lpstr>Преглед на резултатите след изпълнение на алгоритмите</vt:lpstr>
      <vt:lpstr>Преглед на резултатите след изпълнение на алгоритмите</vt:lpstr>
      <vt:lpstr>Преглед на резултатите след изпълнение на алгоритмите</vt:lpstr>
      <vt:lpstr>Преглед на резултатите след изпълнение на алгоритмите</vt:lpstr>
      <vt:lpstr>Преглед на резултатите след изпълнение на алгоритмите</vt:lpstr>
      <vt:lpstr>Заключение</vt:lpstr>
      <vt:lpstr>Благодаря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МДГП Курсов проект (част I)</dc:title>
  <dc:creator>Mariyan Apostolov</dc:creator>
  <cp:lastModifiedBy>Mariyan Apostolov</cp:lastModifiedBy>
  <cp:revision>106</cp:revision>
  <dcterms:created xsi:type="dcterms:W3CDTF">2023-10-11T20:56:23Z</dcterms:created>
  <dcterms:modified xsi:type="dcterms:W3CDTF">2023-10-11T22:11:18Z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